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835" r:id="rId2"/>
    <p:sldId id="836" r:id="rId3"/>
    <p:sldId id="837" r:id="rId4"/>
    <p:sldId id="767" r:id="rId5"/>
    <p:sldId id="766" r:id="rId6"/>
    <p:sldId id="666" r:id="rId7"/>
    <p:sldId id="768" r:id="rId8"/>
    <p:sldId id="664" r:id="rId9"/>
    <p:sldId id="844" r:id="rId10"/>
    <p:sldId id="950" r:id="rId11"/>
    <p:sldId id="952" r:id="rId12"/>
    <p:sldId id="953" r:id="rId13"/>
    <p:sldId id="954" r:id="rId14"/>
    <p:sldId id="838" r:id="rId15"/>
    <p:sldId id="839" r:id="rId16"/>
    <p:sldId id="770" r:id="rId17"/>
    <p:sldId id="769" r:id="rId18"/>
    <p:sldId id="654" r:id="rId19"/>
    <p:sldId id="771" r:id="rId20"/>
    <p:sldId id="658" r:id="rId21"/>
    <p:sldId id="667" r:id="rId22"/>
    <p:sldId id="772" r:id="rId23"/>
    <p:sldId id="845" r:id="rId24"/>
    <p:sldId id="955" r:id="rId25"/>
    <p:sldId id="956" r:id="rId26"/>
    <p:sldId id="957" r:id="rId27"/>
    <p:sldId id="958" r:id="rId28"/>
    <p:sldId id="840" r:id="rId29"/>
    <p:sldId id="578" r:id="rId30"/>
    <p:sldId id="841" r:id="rId31"/>
    <p:sldId id="773" r:id="rId32"/>
    <p:sldId id="774" r:id="rId33"/>
    <p:sldId id="663" r:id="rId34"/>
    <p:sldId id="672" r:id="rId35"/>
    <p:sldId id="668" r:id="rId36"/>
    <p:sldId id="776" r:id="rId37"/>
    <p:sldId id="775" r:id="rId38"/>
    <p:sldId id="657" r:id="rId39"/>
    <p:sldId id="846" r:id="rId40"/>
    <p:sldId id="842" r:id="rId41"/>
    <p:sldId id="655" r:id="rId42"/>
    <p:sldId id="659" r:id="rId43"/>
    <p:sldId id="660" r:id="rId44"/>
    <p:sldId id="662" r:id="rId45"/>
    <p:sldId id="661" r:id="rId46"/>
    <p:sldId id="669" r:id="rId47"/>
    <p:sldId id="777" r:id="rId48"/>
    <p:sldId id="847" r:id="rId49"/>
    <p:sldId id="959" r:id="rId50"/>
    <p:sldId id="960" r:id="rId51"/>
    <p:sldId id="962" r:id="rId52"/>
    <p:sldId id="963" r:id="rId53"/>
    <p:sldId id="843" r:id="rId54"/>
    <p:sldId id="854" r:id="rId55"/>
    <p:sldId id="859" r:id="rId56"/>
    <p:sldId id="853" r:id="rId57"/>
    <p:sldId id="856" r:id="rId58"/>
    <p:sldId id="855" r:id="rId59"/>
    <p:sldId id="857" r:id="rId60"/>
    <p:sldId id="964" r:id="rId61"/>
    <p:sldId id="965" r:id="rId62"/>
    <p:sldId id="966" r:id="rId63"/>
    <p:sldId id="967" r:id="rId64"/>
    <p:sldId id="948" r:id="rId65"/>
    <p:sldId id="848" r:id="rId66"/>
    <p:sldId id="670" r:id="rId67"/>
    <p:sldId id="674" r:id="rId68"/>
    <p:sldId id="673" r:id="rId69"/>
    <p:sldId id="851" r:id="rId70"/>
    <p:sldId id="850" r:id="rId71"/>
    <p:sldId id="683" r:id="rId72"/>
    <p:sldId id="682" r:id="rId73"/>
    <p:sldId id="692" r:id="rId74"/>
    <p:sldId id="693" r:id="rId75"/>
    <p:sldId id="694" r:id="rId76"/>
    <p:sldId id="686" r:id="rId77"/>
    <p:sldId id="695" r:id="rId78"/>
    <p:sldId id="696" r:id="rId79"/>
    <p:sldId id="697" r:id="rId80"/>
    <p:sldId id="698" r:id="rId81"/>
    <p:sldId id="699" r:id="rId82"/>
    <p:sldId id="701" r:id="rId83"/>
    <p:sldId id="702" r:id="rId84"/>
    <p:sldId id="703" r:id="rId85"/>
    <p:sldId id="860" r:id="rId86"/>
    <p:sldId id="779" r:id="rId87"/>
    <p:sldId id="780" r:id="rId88"/>
    <p:sldId id="862" r:id="rId89"/>
    <p:sldId id="861" r:id="rId90"/>
    <p:sldId id="713" r:id="rId91"/>
    <p:sldId id="714" r:id="rId92"/>
    <p:sldId id="863" r:id="rId93"/>
    <p:sldId id="711" r:id="rId94"/>
    <p:sldId id="738" r:id="rId95"/>
    <p:sldId id="739" r:id="rId96"/>
    <p:sldId id="717" r:id="rId97"/>
    <p:sldId id="718" r:id="rId98"/>
    <p:sldId id="719" r:id="rId99"/>
    <p:sldId id="722" r:id="rId100"/>
    <p:sldId id="723" r:id="rId101"/>
    <p:sldId id="721" r:id="rId102"/>
    <p:sldId id="724" r:id="rId103"/>
    <p:sldId id="725" r:id="rId104"/>
    <p:sldId id="745" r:id="rId105"/>
    <p:sldId id="746" r:id="rId106"/>
    <p:sldId id="864" r:id="rId107"/>
    <p:sldId id="726" r:id="rId108"/>
    <p:sldId id="742" r:id="rId109"/>
    <p:sldId id="743" r:id="rId110"/>
    <p:sldId id="744" r:id="rId111"/>
    <p:sldId id="781" r:id="rId112"/>
    <p:sldId id="747" r:id="rId113"/>
    <p:sldId id="865" r:id="rId114"/>
    <p:sldId id="866" r:id="rId115"/>
    <p:sldId id="867" r:id="rId116"/>
    <p:sldId id="875" r:id="rId117"/>
    <p:sldId id="984" r:id="rId118"/>
    <p:sldId id="868" r:id="rId119"/>
    <p:sldId id="876" r:id="rId120"/>
    <p:sldId id="886" r:id="rId121"/>
    <p:sldId id="887" r:id="rId122"/>
    <p:sldId id="888" r:id="rId123"/>
    <p:sldId id="878" r:id="rId124"/>
    <p:sldId id="1187" r:id="rId125"/>
    <p:sldId id="883" r:id="rId126"/>
    <p:sldId id="890" r:id="rId127"/>
    <p:sldId id="891" r:id="rId128"/>
    <p:sldId id="898" r:id="rId129"/>
    <p:sldId id="899" r:id="rId130"/>
    <p:sldId id="900" r:id="rId131"/>
    <p:sldId id="901" r:id="rId132"/>
    <p:sldId id="902" r:id="rId133"/>
    <p:sldId id="903" r:id="rId134"/>
    <p:sldId id="904" r:id="rId135"/>
    <p:sldId id="905" r:id="rId136"/>
    <p:sldId id="895" r:id="rId137"/>
    <p:sldId id="906" r:id="rId138"/>
    <p:sldId id="910" r:id="rId139"/>
    <p:sldId id="911" r:id="rId140"/>
    <p:sldId id="912" r:id="rId141"/>
    <p:sldId id="913" r:id="rId142"/>
    <p:sldId id="914" r:id="rId143"/>
    <p:sldId id="915" r:id="rId144"/>
    <p:sldId id="916" r:id="rId145"/>
    <p:sldId id="920" r:id="rId146"/>
    <p:sldId id="921" r:id="rId147"/>
    <p:sldId id="985" r:id="rId148"/>
    <p:sldId id="922" r:id="rId149"/>
    <p:sldId id="907" r:id="rId150"/>
    <p:sldId id="923" r:id="rId151"/>
    <p:sldId id="908" r:id="rId152"/>
    <p:sldId id="924" r:id="rId153"/>
    <p:sldId id="909" r:id="rId154"/>
    <p:sldId id="925" r:id="rId155"/>
    <p:sldId id="919" r:id="rId156"/>
    <p:sldId id="871" r:id="rId157"/>
    <p:sldId id="869" r:id="rId158"/>
    <p:sldId id="926" r:id="rId159"/>
    <p:sldId id="927" r:id="rId160"/>
    <p:sldId id="930" r:id="rId161"/>
    <p:sldId id="928" r:id="rId162"/>
    <p:sldId id="929" r:id="rId163"/>
    <p:sldId id="931" r:id="rId164"/>
    <p:sldId id="934" r:id="rId165"/>
    <p:sldId id="935" r:id="rId166"/>
    <p:sldId id="936" r:id="rId167"/>
    <p:sldId id="940" r:id="rId168"/>
    <p:sldId id="937" r:id="rId169"/>
    <p:sldId id="1137" r:id="rId170"/>
    <p:sldId id="1179" r:id="rId171"/>
    <p:sldId id="1180" r:id="rId172"/>
    <p:sldId id="1138" r:id="rId173"/>
    <p:sldId id="872" r:id="rId174"/>
    <p:sldId id="873" r:id="rId175"/>
    <p:sldId id="1053" r:id="rId176"/>
    <p:sldId id="942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74383" autoAdjust="0"/>
  </p:normalViewPr>
  <p:slideViewPr>
    <p:cSldViewPr snapToGrid="0">
      <p:cViewPr varScale="1">
        <p:scale>
          <a:sx n="85" d="100"/>
          <a:sy n="85" d="100"/>
        </p:scale>
        <p:origin x="15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A548D-8DED-4163-A3E9-7C60D767B3D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70455-E841-4C86-BF49-53BA18205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8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4539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515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886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968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22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749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472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872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46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20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4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49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4916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185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528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953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698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992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12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456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89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2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4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669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46772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298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879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04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620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59622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61786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275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9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162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8269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991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41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0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27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4545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08888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3 13 7 11 2031 12 14 10 15 40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57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57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3×8^7+ 0×8^6+ 3×8^5+ 0×8^4+ 2×8^3+ 1×8^2+ 3×8^1+ 1×8^0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11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8235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29239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4288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2974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5978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17570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086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0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00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4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33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Eastern 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Bengali–Assamese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Malayalam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numerals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49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5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07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6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4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3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2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80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313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(30302131)₁₆ = (3 × 16⁷) + (0 × 16⁶) + (3 × 16⁵) + (0 × 16⁴) + (2 × 16³) + (1 × 16²) + (3 × 16¹) + (1 × 16⁰) = (808460593)₁₀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79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(30A09131)₁₆ = (3 × 16⁷) + (0 × 16⁶) + (10 × 16⁵) + (0 × 16⁴) + (9 × 16³) + (1 × 16²) + (3 × 16¹) + (1 × 16⁰) = (815829297)₁₀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9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1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diagram to show </a:t>
            </a:r>
            <a:r>
              <a:rPr lang="en-US"/>
              <a:t>the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8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63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12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90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04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2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55*64^7+26*64^6+0*64^5+63*64^4+29*64^3+53*64^2+7*64^1+62*64^0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6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21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230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80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32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2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53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0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08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8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9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2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018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61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1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41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99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41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3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83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2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1*4^7+1*4^5+2*4^3+3*4^2+1*4^0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14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62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5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35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00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43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173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5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55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1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71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53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23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91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396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5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95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7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69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12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87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380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673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43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475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5007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3006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781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523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871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2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761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75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663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E571-BA76-4543-BF11-D4869E8AF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6234-A88F-4EFE-BBC0-8469D4EF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C3D2B-F32A-402F-A3F8-7C550A7F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ED61-5FB1-4BB3-BF61-C66B00A3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50A67-B51E-4F58-A231-ACAC624D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1E65-F365-451A-BFB0-5E856342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5511F-9153-475E-B0EC-57542539D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2193-B929-4E90-970A-17F52862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C4428-68DB-4974-80C5-A0667C76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6C1C-D2E5-492A-95D9-E2E1DCE1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0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DD5F2-0120-49A7-BBE6-67A5B4DA3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17195-33DB-471D-8A10-0FC4693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B888-CB99-4912-90F3-B74E3F48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E4A35-3673-4B00-BA12-ED71C568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879B6-8054-4C2F-B137-173624A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A2A0-B1C6-4D00-9F24-7E8D59FA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C4CF-1E6E-4292-8086-3F0823F6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155ED-BF8E-4F8B-82EC-62097B2C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9F97-FDEC-4D36-BC96-DD3ED40C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9AD4-A6C3-4DE2-A128-205D3773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6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88A9-1A7C-4374-966D-2BE75C4F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43BE-161D-4DA3-8371-00F5F83FD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613E6-C7BF-4083-ADCF-B1BB2BE7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46AC-69A4-4F98-890E-523A0178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B2E1-5CDC-4C3D-A229-E70E212C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D3C3-C01E-4229-AB30-7D3CBE90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0B12-922B-42A6-A706-91A2E0E70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4A312-81F0-42A5-A8C5-4ABE29520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50A68-B9F9-4829-BA03-58DC70BE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EF90-1C6F-4642-A153-51B4D67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5739A-0A36-469B-B3E8-657F6BA4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6868-4305-4E37-A474-18F72E4B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9AB27-CC3D-4A63-A71A-D8F347AD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7C8C2-1EEB-467C-8C2F-82DBD376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2A405-ABFF-4487-9206-D17D27D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463E-0D45-495B-AC2D-64089D410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CB549-1436-49D8-9E2A-2B85452E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AC239-5068-4F44-8854-1B419B09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068F7-AFC9-4A5A-B0C5-BE64E28F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3D02-4088-4293-AAD1-4E531677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5E31-04AD-4B35-8A7F-52B660FA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9563E-1656-4C49-9DDF-FE569EF0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AEC40-DC04-410F-BAD6-55BE72D7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6D216-0B6D-4C2E-B54B-06499A61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B9140-DB3A-4B6A-B998-817FE8A8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C9B16-3941-458B-804A-F1CF9FD3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70A2-D547-423F-B592-0022301F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06E0-2F1B-4528-9268-3CA4567E1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0110E-F7D1-4EF2-A9A3-3A0D59ADE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D65A-3DD9-4084-B896-CB74EAFC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45BC1-D67C-4388-8037-97AF909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77774-01DA-49CB-ABAB-482A7B8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2C87-220A-4A9C-9A34-D254F35B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B216-B701-4FC3-8D52-1986531FE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37DB9-562A-4D3D-947F-8D7FBAD97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367FF-B691-41D0-A907-86F3D992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F1CD-EE2B-468D-8A36-CF50343E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B765E-16CE-465F-A39D-ABEA2220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EAEF0-1EA7-4CE2-8F66-F5F5B236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567D-547A-4005-A584-AFEE278A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1A94-B31F-40DE-B627-9324236B3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9631F-6663-4542-B89F-87EE25BD08C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AB182-ED01-4F85-837D-32F73C3C5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A96A-5B6B-48CD-BD96-1D4DA271B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1.png"/><Relationship Id="rId9" Type="http://schemas.openxmlformats.org/officeDocument/2006/relationships/image" Target="../media/image1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netcalc.com/862/" TargetMode="External"/><Relationship Id="rId4" Type="http://schemas.microsoft.com/office/2007/relationships/hdphoto" Target="../media/hdphoto1.wdp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Common 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82046"/>
              </p:ext>
            </p:extLst>
          </p:nvPr>
        </p:nvGraphicFramePr>
        <p:xfrm>
          <a:off x="0" y="2381955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F5304E7-CB2C-48CD-97F1-3E18EB8383AC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891714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C43099B-42D2-4AD8-920C-664009565A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906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More in m!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D6FCD6A-D15B-4E0B-A22C-2AB69C270D4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523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More in m!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How much?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10617FD-96C3-4749-A40B-87C48D0A1C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5163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98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latin typeface="Segoe UI Light (Headings)"/>
              </a:rPr>
              <a:t>(1.000)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65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(1.000)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=(1)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10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2038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285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2865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</p:spTree>
    <p:extLst>
      <p:ext uri="{BB962C8B-B14F-4D97-AF65-F5344CB8AC3E}">
        <p14:creationId xmlns:p14="http://schemas.microsoft.com/office/powerpoint/2010/main" val="10147650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  <a:endParaRPr lang="en-US" sz="36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675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8272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10725188" y="4345919"/>
                <a:ext cx="146681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88" y="4345919"/>
                <a:ext cx="1466812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53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</p:txBody>
      </p:sp>
    </p:spTree>
    <p:extLst>
      <p:ext uri="{BB962C8B-B14F-4D97-AF65-F5344CB8AC3E}">
        <p14:creationId xmlns:p14="http://schemas.microsoft.com/office/powerpoint/2010/main" val="1877245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13213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3848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858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latin typeface="Segoe UI Light (Headings)"/>
              </a:rPr>
              <a:t>(1.001)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(1.015625)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=&gt; Error = 0.004375 </a:t>
            </a:r>
            <a:endParaRPr lang="en-US" sz="2000" baseline="-25000" dirty="0"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65789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32792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(1.001)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4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 (1.015625)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=&gt; Error = 0.004375 </a:t>
            </a:r>
            <a:endParaRPr lang="en-US" sz="2000" baseline="-25000" dirty="0">
              <a:highlight>
                <a:srgbClr val="00FF00"/>
              </a:highlight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554041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Radix-[8,10,16]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9186671" y="3668009"/>
            <a:ext cx="10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At Home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497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6096000" y="3553709"/>
            <a:ext cx="23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From Base-r to Base-r’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904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baseline="-25000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213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58EB94-8B24-4CD6-B563-56EDFC30E792}"/>
              </a:ext>
            </a:extLst>
          </p:cNvPr>
          <p:cNvSpPr/>
          <p:nvPr/>
        </p:nvSpPr>
        <p:spPr>
          <a:xfrm>
            <a:off x="0" y="3938234"/>
            <a:ext cx="12191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we already knew that: sum of the powers of r</a:t>
            </a:r>
            <a:endParaRPr lang="en-US" sz="32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019856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4384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92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A25B72B-2132-4281-A504-8B89B28BDA8E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To Come up with an Algorithm!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12480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40697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3839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79064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57732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0572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6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7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15384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89576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73593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936488" y="-1978152"/>
            <a:ext cx="382524" cy="9791700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30,302,131 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10=3,030,213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blipFill>
                <a:blip r:embed="rId3"/>
                <a:stretch>
                  <a:fillRect l="-2750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743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82293C-D002-4CED-A9EA-9C12F10C907F}"/>
              </a:ext>
            </a:extLst>
          </p:cNvPr>
          <p:cNvSpPr>
            <a:spLocks noChangeAspect="1"/>
          </p:cNvSpPr>
          <p:nvPr/>
        </p:nvSpPr>
        <p:spPr>
          <a:xfrm>
            <a:off x="7060552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333238" y="-1374902"/>
            <a:ext cx="382524" cy="8585200"/>
          </a:xfrm>
          <a:prstGeom prst="leftBrace">
            <a:avLst>
              <a:gd name="adj1" fmla="val 184296"/>
              <a:gd name="adj2" fmla="val 42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3,030,213 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10=303,021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blipFill>
                <a:blip r:embed="rId3"/>
                <a:stretch>
                  <a:fillRect l="-2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4400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B1623B4-5352-48BF-8795-940E01B7D01F}"/>
              </a:ext>
            </a:extLst>
          </p:cNvPr>
          <p:cNvSpPr>
            <a:spLocks noChangeAspect="1"/>
          </p:cNvSpPr>
          <p:nvPr/>
        </p:nvSpPr>
        <p:spPr>
          <a:xfrm>
            <a:off x="67624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4742688" y="-784352"/>
            <a:ext cx="382524" cy="7404100"/>
          </a:xfrm>
          <a:prstGeom prst="leftBrace">
            <a:avLst>
              <a:gd name="adj1" fmla="val 184296"/>
              <a:gd name="adj2" fmla="val 33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303,021 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10=30,302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021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52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814731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62235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99536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54098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16451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773345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40053784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5676782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77286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7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79AD1C1-ABB0-4873-8178-E6687AD14E59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7+1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027050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A2BD29-E6BE-4D63-8A1B-3B7DF159708C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36956B59-984B-4047-A7AF-5852E03839C9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BB7BF2-C81D-4129-B7BA-E83FCC17800E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08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33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481916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1164339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4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21630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Octal | Base-8 | Radix-8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25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501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3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5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9755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2779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3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4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6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44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79385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5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6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7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6069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489843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4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6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7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8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761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795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FE4F2968-8921-4686-91E2-1538551E5BB1}"/>
              </a:ext>
            </a:extLst>
          </p:cNvPr>
          <p:cNvSpPr>
            <a:spLocks noChangeAspect="1"/>
          </p:cNvSpPr>
          <p:nvPr/>
        </p:nvSpPr>
        <p:spPr>
          <a:xfrm>
            <a:off x="8488185" y="363523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B06760-66AA-4A55-8039-B9F8175F7637}"/>
              </a:ext>
            </a:extLst>
          </p:cNvPr>
          <p:cNvSpPr>
            <a:spLocks noChangeAspect="1"/>
          </p:cNvSpPr>
          <p:nvPr/>
        </p:nvSpPr>
        <p:spPr>
          <a:xfrm>
            <a:off x="7959701" y="339209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3946DF-4A0D-4EEE-ACB0-38C6B16F0D85}"/>
              </a:ext>
            </a:extLst>
          </p:cNvPr>
          <p:cNvSpPr>
            <a:spLocks noChangeAspect="1"/>
          </p:cNvSpPr>
          <p:nvPr/>
        </p:nvSpPr>
        <p:spPr>
          <a:xfrm>
            <a:off x="7287413" y="308208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2C49D8-23F2-4503-8501-6869235080D3}"/>
              </a:ext>
            </a:extLst>
          </p:cNvPr>
          <p:cNvSpPr>
            <a:spLocks noChangeAspect="1"/>
          </p:cNvSpPr>
          <p:nvPr/>
        </p:nvSpPr>
        <p:spPr>
          <a:xfrm>
            <a:off x="6511133" y="275611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14309E-1AA1-40DD-AFC9-21F045CA7189}"/>
              </a:ext>
            </a:extLst>
          </p:cNvPr>
          <p:cNvSpPr>
            <a:spLocks noChangeAspect="1"/>
          </p:cNvSpPr>
          <p:nvPr/>
        </p:nvSpPr>
        <p:spPr>
          <a:xfrm>
            <a:off x="5631545" y="246276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765CA30-3FCB-42B2-ADD9-5BACD96B3AEB}"/>
              </a:ext>
            </a:extLst>
          </p:cNvPr>
          <p:cNvSpPr>
            <a:spLocks noChangeAspect="1"/>
          </p:cNvSpPr>
          <p:nvPr/>
        </p:nvSpPr>
        <p:spPr>
          <a:xfrm>
            <a:off x="4499687" y="21978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EF8B5F-011D-450F-997C-CFD5E3F36453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1BE1F25-5FC4-48C7-8394-8C8923A69D38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C86CD1-1CD1-45EE-9275-48F7F38C3968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601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3802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5340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86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31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3654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8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86522" y="856357"/>
          <a:ext cx="5418666" cy="587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98DA31-E33F-4333-BA0F-447BC04A0675}"/>
              </a:ext>
            </a:extLst>
          </p:cNvPr>
          <p:cNvSpPr/>
          <p:nvPr/>
        </p:nvSpPr>
        <p:spPr>
          <a:xfrm>
            <a:off x="7439934" y="1955800"/>
            <a:ext cx="267092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</a:t>
            </a:r>
            <a:r>
              <a:rPr lang="en-US" sz="3600" dirty="0">
                <a:latin typeface="Segoe UI Light (Headings)"/>
              </a:rPr>
              <a:t>30,302,131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10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baseline="-25000" dirty="0">
              <a:latin typeface="Segoe UI Ligh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09163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756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4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86522" y="805130"/>
          <a:ext cx="5418666" cy="589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7527238" y="1997839"/>
            <a:ext cx="34756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(1303211332303)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076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95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2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71052" y="770240"/>
          <a:ext cx="1621473" cy="608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84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22418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15151065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944877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384824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23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214847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946941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259910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380151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236735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458424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53041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21393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421382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14795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76975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2622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3698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5430649" y="1738531"/>
            <a:ext cx="530786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r>
              <a:rPr lang="en-US" sz="3600" dirty="0">
                <a:latin typeface="Segoe UI Light (Headings)"/>
              </a:rPr>
              <a:t>(1303211332303)</a:t>
            </a:r>
            <a:r>
              <a:rPr lang="en-US" sz="3600" baseline="-25000" dirty="0">
                <a:latin typeface="Segoe UI Light (Headings)"/>
              </a:rPr>
              <a:t>4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(1110011100101111110110011)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2734491" y="1738531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20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57CC78-03DA-4B7C-9DDD-5E4A8A8F67F8}"/>
              </a:ext>
            </a:extLst>
          </p:cNvPr>
          <p:cNvSpPr/>
          <p:nvPr/>
        </p:nvSpPr>
        <p:spPr>
          <a:xfrm>
            <a:off x="0" y="4523009"/>
            <a:ext cx="12172892" cy="212365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1. Divide quotients by r </a:t>
            </a:r>
          </a:p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2. Keep the remainders as the digits in r</a:t>
            </a:r>
          </a:p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3. Put the remainders in reverse order</a:t>
            </a:r>
          </a:p>
          <a:p>
            <a:pPr lvl="3"/>
            <a:r>
              <a:rPr lang="en-US" sz="2400" dirty="0">
                <a:solidFill>
                  <a:prstClr val="white"/>
                </a:solidFill>
                <a:latin typeface="Segoe UI Light (Headings)"/>
              </a:rPr>
              <a:t>For r &gt; 10, substitute the digits with valid digits, e.g., in Base-16: 15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solidFill>
                  <a:prstClr val="white"/>
                </a:solidFill>
                <a:latin typeface="Segoe UI Light (Headings)"/>
              </a:rPr>
              <a:t>F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71359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BC018A-612F-4115-917E-3C970C9B30F9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Any Base-r to Any Base-r’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7416993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              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D82EA06-27C4-4041-9CC5-ABAD5938F208}"/>
              </a:ext>
            </a:extLst>
          </p:cNvPr>
          <p:cNvSpPr/>
          <p:nvPr/>
        </p:nvSpPr>
        <p:spPr>
          <a:xfrm>
            <a:off x="114300" y="35027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69F05-CE22-4760-93F2-348AB48BA45E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5FC1A-5C65-4A21-9437-0A9B984B8F8C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9E233-3810-4115-A4A8-CA363BA3BFAA}"/>
              </a:ext>
            </a:extLst>
          </p:cNvPr>
          <p:cNvSpPr/>
          <p:nvPr/>
        </p:nvSpPr>
        <p:spPr>
          <a:xfrm>
            <a:off x="0" y="4523009"/>
            <a:ext cx="12172892" cy="120032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Mediate through Base-10</a:t>
            </a:r>
          </a:p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Base-r </a:t>
            </a: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 Base-10 </a:t>
            </a: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 Base-r’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648494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6E4F1-0048-4BDC-ACDB-9B68D2BF995E}"/>
              </a:ext>
            </a:extLst>
          </p:cNvPr>
          <p:cNvSpPr/>
          <p:nvPr/>
        </p:nvSpPr>
        <p:spPr>
          <a:xfrm>
            <a:off x="0" y="0"/>
            <a:ext cx="12327414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(1CE5FB3)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1×16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C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E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+5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F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B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+3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latin typeface="Segoe UI Light (Headings)"/>
              </a:rPr>
              <a:t>1×16</a:t>
            </a:r>
            <a:r>
              <a:rPr lang="en-US" sz="3200" baseline="30000" dirty="0">
                <a:latin typeface="Segoe UI Light (Headings)"/>
              </a:rPr>
              <a:t>6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12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5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14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4</a:t>
            </a:r>
            <a:r>
              <a:rPr lang="en-US" sz="3200" dirty="0">
                <a:latin typeface="Segoe UI Light (Headings)"/>
              </a:rPr>
              <a:t>+5×16</a:t>
            </a:r>
            <a:r>
              <a:rPr lang="en-US" sz="3200" baseline="30000" dirty="0">
                <a:latin typeface="Segoe UI Light (Headings)"/>
              </a:rPr>
              <a:t>3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15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2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11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1</a:t>
            </a:r>
            <a:r>
              <a:rPr lang="en-US" sz="3200" dirty="0">
                <a:latin typeface="Segoe UI Light (Headings)"/>
              </a:rPr>
              <a:t>+3×16</a:t>
            </a:r>
            <a:r>
              <a:rPr lang="en-US" sz="3200" baseline="30000" dirty="0">
                <a:latin typeface="Segoe UI Light (Headings)"/>
              </a:rPr>
              <a:t>0</a:t>
            </a:r>
            <a:r>
              <a:rPr lang="en-US" sz="3200" dirty="0">
                <a:latin typeface="Segoe UI Light (Headings)"/>
              </a:rPr>
              <a:t> </a:t>
            </a:r>
            <a:endParaRPr lang="en-US" sz="3600" dirty="0">
              <a:solidFill>
                <a:schemeClr val="bg1"/>
              </a:solidFill>
              <a:latin typeface="Segoe UI Light (Headings)"/>
            </a:endParaRP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endParaRPr lang="en-US" sz="3600" baseline="-25000" dirty="0">
              <a:latin typeface="Segoe UI Light (Headings)"/>
            </a:endParaRPr>
          </a:p>
          <a:p>
            <a:endParaRPr lang="en-US" sz="3600" baseline="-25000" dirty="0">
              <a:latin typeface="Segoe UI Light (Headings)"/>
            </a:endParaRP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B3FA4CA-D3F1-4AC1-8530-0FD7600906A8}"/>
              </a:ext>
            </a:extLst>
          </p:cNvPr>
          <p:cNvGraphicFramePr>
            <a:graphicFrameLocks noGrp="1"/>
          </p:cNvGraphicFramePr>
          <p:nvPr/>
        </p:nvGraphicFramePr>
        <p:xfrm>
          <a:off x="2866890" y="1779097"/>
          <a:ext cx="4042232" cy="488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116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02111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30,302,131÷8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F1957B-3112-44AE-B612-EA9205D2D30C}"/>
              </a:ext>
            </a:extLst>
          </p:cNvPr>
          <p:cNvCxnSpPr>
            <a:cxnSpLocks/>
          </p:cNvCxnSpPr>
          <p:nvPr/>
        </p:nvCxnSpPr>
        <p:spPr>
          <a:xfrm flipV="1">
            <a:off x="7123611" y="2524361"/>
            <a:ext cx="0" cy="382160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C7D4AC-8300-471C-9AC5-621A28BD9226}"/>
              </a:ext>
            </a:extLst>
          </p:cNvPr>
          <p:cNvSpPr/>
          <p:nvPr/>
        </p:nvSpPr>
        <p:spPr>
          <a:xfrm>
            <a:off x="7798312" y="6171420"/>
            <a:ext cx="3244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solidFill>
                  <a:prstClr val="black"/>
                </a:solidFill>
                <a:latin typeface="Segoe UI Light (Headings)"/>
              </a:rPr>
              <a:t>(163457663)</a:t>
            </a:r>
            <a:r>
              <a:rPr lang="en-US" sz="3600" baseline="-25000" dirty="0">
                <a:solidFill>
                  <a:prstClr val="black"/>
                </a:solidFill>
                <a:latin typeface="Segoe UI Light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126835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 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33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213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3D1BD98-BF14-41EF-BBB9-28E39DFF576C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To Come up with an Algorithm!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368135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868153" y="1815912"/>
            <a:ext cx="58801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21883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933877" y="1815912"/>
            <a:ext cx="581441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16291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424505" y="424462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6610293" y="-124658"/>
            <a:ext cx="382524" cy="6084712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10=2.6501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blipFill>
                <a:blip r:embed="rId3"/>
                <a:stretch>
                  <a:fillRect l="-3431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486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289037" y="423333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7219893" y="484942"/>
            <a:ext cx="382524" cy="4865511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10=6.501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blipFill>
                <a:blip r:embed="rId3"/>
                <a:stretch>
                  <a:fillRect l="-3825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10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3307156" y="1861185"/>
          <a:ext cx="4980496" cy="313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0.26501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×10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1.</a:t>
                      </a:r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/>
          <p:nvPr/>
        </p:nvCxnSpPr>
        <p:spPr>
          <a:xfrm>
            <a:off x="8748889" y="2506133"/>
            <a:ext cx="0" cy="205457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624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5086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59556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41943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1395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0.26501×16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4.24016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0.24016×16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3.84256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9402214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0.84256×16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 = D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50797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0.48096×16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7.69536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044135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0.69536×16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11.12576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 = B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211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0.12576×16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67255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0.01216×16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30278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0.194560006×16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3.11296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03058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0.1129601×16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1.807362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710482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0.807361603×16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12.91779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 = C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78560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0.917785645×16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14.68457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 = E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0.684570313×16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10.95313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 = A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0.953125×16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 = F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20506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5925744" y="639233"/>
            <a:ext cx="0" cy="5939367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AC895C-A66E-4F5D-BA63-6D6F644D1A8D}"/>
              </a:ext>
            </a:extLst>
          </p:cNvPr>
          <p:cNvSpPr/>
          <p:nvPr/>
        </p:nvSpPr>
        <p:spPr>
          <a:xfrm>
            <a:off x="6613565" y="2967334"/>
            <a:ext cx="4968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2400" dirty="0">
                <a:latin typeface="Segoe UI Light (Headings)"/>
              </a:rPr>
              <a:t>(0.26501)</a:t>
            </a:r>
            <a:r>
              <a:rPr lang="en-US" sz="2400" baseline="-25000" dirty="0">
                <a:latin typeface="Segoe UI Light (Headings)"/>
              </a:rPr>
              <a:t>10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>
                <a:latin typeface="Segoe UI Light (Headings)"/>
              </a:rPr>
              <a:t>(0.43D7B2031CEAF40)</a:t>
            </a:r>
            <a:r>
              <a:rPr lang="en-US" sz="2400" baseline="-25000" dirty="0">
                <a:latin typeface="Segoe UI Light (Headings)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233626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Microsoft excel sheet</a:t>
            </a:r>
          </a:p>
        </p:txBody>
      </p:sp>
    </p:spTree>
    <p:extLst>
      <p:ext uri="{BB962C8B-B14F-4D97-AF65-F5344CB8AC3E}">
        <p14:creationId xmlns:p14="http://schemas.microsoft.com/office/powerpoint/2010/main" val="30768858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(░.░)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 </a:t>
            </a:r>
            <a:r>
              <a:rPr lang="en-CA" sz="3200" dirty="0">
                <a:solidFill>
                  <a:schemeClr val="accent1"/>
                </a:solidFill>
                <a:latin typeface="Segoe UI Light (Headings)"/>
              </a:rPr>
              <a:t>independent of </a:t>
            </a: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9098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888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 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 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672943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21161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6243447" y="870585"/>
          <a:ext cx="5948553" cy="549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535894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0.26501×8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2.12008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0.12008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38538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7.68512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86893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0.68512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850240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0.48096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3.84768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33964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0.84768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6.78144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62042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0.78144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6.25152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14691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0.25152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0.01216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0.09728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11769393" y="1664632"/>
            <a:ext cx="0" cy="4583768"/>
          </a:xfrm>
          <a:prstGeom prst="straightConnector1">
            <a:avLst/>
          </a:prstGeom>
          <a:ln w="222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51DD49E-4119-4C8D-A1B3-57E0B4E91FD9}"/>
              </a:ext>
            </a:extLst>
          </p:cNvPr>
          <p:cNvGraphicFramePr>
            <a:graphicFrameLocks noGrp="1"/>
          </p:cNvGraphicFramePr>
          <p:nvPr/>
        </p:nvGraphicFramePr>
        <p:xfrm>
          <a:off x="1" y="870584"/>
          <a:ext cx="5418666" cy="598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1597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909655-1C25-4F7A-B4C7-D0C3B640D415}"/>
              </a:ext>
            </a:extLst>
          </p:cNvPr>
          <p:cNvGraphicFramePr>
            <a:graphicFrameLocks noGrp="1"/>
          </p:cNvGraphicFramePr>
          <p:nvPr/>
        </p:nvGraphicFramePr>
        <p:xfrm>
          <a:off x="2047523" y="101221"/>
          <a:ext cx="7728585" cy="6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092">
                  <a:extLst>
                    <a:ext uri="{9D8B030D-6E8A-4147-A177-3AD203B41FA5}">
                      <a16:colId xmlns:a16="http://schemas.microsoft.com/office/drawing/2014/main" val="4191885811"/>
                    </a:ext>
                  </a:extLst>
                </a:gridCol>
                <a:gridCol w="3940493">
                  <a:extLst>
                    <a:ext uri="{9D8B030D-6E8A-4147-A177-3AD203B41FA5}">
                      <a16:colId xmlns:a16="http://schemas.microsoft.com/office/drawing/2014/main" val="1496303257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(30,302,131.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26501)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200" b="0" kern="1200" baseline="-250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(163457663.20753….)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9881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73C526-F2B5-4183-ABF7-874B431094BF}"/>
              </a:ext>
            </a:extLst>
          </p:cNvPr>
          <p:cNvCxnSpPr>
            <a:cxnSpLocks/>
          </p:cNvCxnSpPr>
          <p:nvPr/>
        </p:nvCxnSpPr>
        <p:spPr>
          <a:xfrm flipV="1">
            <a:off x="4980497" y="1739900"/>
            <a:ext cx="23304" cy="440690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3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FD54C1-C1C3-42F2-8357-2A69D3AD3068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23085279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36DF70-C6D4-471B-A235-76505A316FF4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3911902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5400" dirty="0">
                <a:solidFill>
                  <a:schemeClr val="bg1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https://planetcalc.com/862/</a:t>
            </a:r>
            <a:endParaRPr lang="en-CA" sz="5400" cap="all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6111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2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92759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6,390,873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54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99869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3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Binary | Base-2 | Radix-2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7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832172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Not Valid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15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2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B6DCAEA3-40A3-424C-B3A3-011C1E9E068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4283824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DAD9C595-A696-457B-88DC-6A8CDA793DEE}"/>
              </a:ext>
            </a:extLst>
          </p:cNvPr>
          <p:cNvSpPr/>
          <p:nvPr/>
        </p:nvSpPr>
        <p:spPr>
          <a:xfrm>
            <a:off x="4490671" y="2330456"/>
            <a:ext cx="1602313" cy="1555744"/>
          </a:xfrm>
          <a:prstGeom prst="ellipse">
            <a:avLst/>
          </a:prstGeom>
          <a:solidFill>
            <a:srgbClr val="FF8F8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Radix-8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vs.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Radix-2</a:t>
            </a:r>
          </a:p>
        </p:txBody>
      </p:sp>
    </p:spTree>
    <p:extLst>
      <p:ext uri="{BB962C8B-B14F-4D97-AF65-F5344CB8AC3E}">
        <p14:creationId xmlns:p14="http://schemas.microsoft.com/office/powerpoint/2010/main" val="309127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octal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909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19727"/>
              </p:ext>
            </p:extLst>
          </p:nvPr>
        </p:nvGraphicFramePr>
        <p:xfrm>
          <a:off x="0" y="2381955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E208923-8C7D-42A3-926E-22236A18F1C4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51444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0917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10725188" y="4345919"/>
                <a:ext cx="146681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188" y="4345919"/>
                <a:ext cx="1466812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159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5076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633" y="4345919"/>
                <a:ext cx="1466812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29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30509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9233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Decimal | Base-10 | Radix-10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(0,1,2,3,4,5,6,7,9)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00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1A1FF3-A36F-469A-A859-9965CF51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833603"/>
            <a:ext cx="7448550" cy="51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7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12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708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33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696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03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43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E81D9A-B809-47BF-840D-52183DDA9B00}"/>
              </a:ext>
            </a:extLst>
          </p:cNvPr>
          <p:cNvGraphicFramePr>
            <a:graphicFrameLocks noGrp="1"/>
          </p:cNvGraphicFramePr>
          <p:nvPr/>
        </p:nvGraphicFramePr>
        <p:xfrm>
          <a:off x="0" y="247777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564C2F-71D6-4BD0-BCD0-535396B1488E}"/>
              </a:ext>
            </a:extLst>
          </p:cNvPr>
          <p:cNvGraphicFramePr>
            <a:graphicFrameLocks noGrp="1"/>
          </p:cNvGraphicFramePr>
          <p:nvPr/>
        </p:nvGraphicFramePr>
        <p:xfrm>
          <a:off x="0" y="477266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EC79F64-ABA5-445F-91E1-289D5B05629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2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138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02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85463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Not Valid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2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you know how to count in decimal!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9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219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Hexadecimal | Base-16 | Radix-16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(0,1,2,3,4,5,6,7,9,A,B,C,D,E,F)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318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914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02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815,829,297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193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8023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27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1854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3DDA2D3-C164-4D90-9DA1-ABC265A2C27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557845"/>
          <a:ext cx="12198032" cy="15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3FABE44-76F7-4B1F-8F23-BEFE491E694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5256775"/>
          <a:ext cx="12198032" cy="1601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3FC54C2-84E9-4EB5-BFE6-50B13EA47A2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1941475"/>
          <a:ext cx="12198032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74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base-16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14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5873"/>
              </p:ext>
            </p:extLst>
          </p:nvPr>
        </p:nvGraphicFramePr>
        <p:xfrm>
          <a:off x="0" y="2381955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E208923-8C7D-42A3-926E-22236A18F1C4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898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015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09085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/>
              <p:nvPr/>
            </p:nvSpPr>
            <p:spPr>
              <a:xfrm>
                <a:off x="10640229" y="4345919"/>
                <a:ext cx="16367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6BF2CF-B755-4E98-8C73-C28DF65A2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29" y="4345919"/>
                <a:ext cx="163673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5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291435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60267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56223"/>
              </p:ext>
            </p:extLst>
          </p:nvPr>
        </p:nvGraphicFramePr>
        <p:xfrm>
          <a:off x="0" y="178559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65960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95544"/>
            <a:ext cx="733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0001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88575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Base-64 | Radix-64</a:t>
            </a:r>
          </a:p>
          <a:p>
            <a:pPr lvl="0" algn="ctr"/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(A,B,C, …,Z, </a:t>
            </a:r>
            <a:r>
              <a:rPr lang="en-US" sz="6000" dirty="0">
                <a:solidFill>
                  <a:prstClr val="white"/>
                </a:solidFill>
                <a:latin typeface="Segoe UI Light (Headings)"/>
              </a:rPr>
              <a:t>a</a:t>
            </a:r>
            <a:r>
              <a:rPr lang="pl-PL" sz="6000" dirty="0">
                <a:solidFill>
                  <a:prstClr val="white"/>
                </a:solidFill>
                <a:latin typeface="Segoe UI Light (Headings)"/>
              </a:rPr>
              <a:t>,b,c,…,z</a:t>
            </a:r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,0,1,2,…,9,+,/)</a:t>
            </a:r>
            <a:r>
              <a:rPr lang="pl-PL" sz="60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C6B710-DFCD-44AA-A707-DC98E078234D}"/>
              </a:ext>
            </a:extLst>
          </p:cNvPr>
          <p:cNvSpPr/>
          <p:nvPr/>
        </p:nvSpPr>
        <p:spPr>
          <a:xfrm>
            <a:off x="0" y="4523009"/>
            <a:ext cx="12172892" cy="150810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1992: RFC 1341</a:t>
            </a:r>
          </a:p>
          <a:p>
            <a:pPr lvl="0" algn="ctr">
              <a:defRPr/>
            </a:pPr>
            <a:r>
              <a:rPr lang="fr-FR" sz="3600" cap="all" dirty="0">
                <a:solidFill>
                  <a:prstClr val="white"/>
                </a:solidFill>
                <a:latin typeface="Segoe UI Light (Headings)"/>
              </a:rPr>
              <a:t>MIME (Multipurpose Internet Mail Extensions)</a:t>
            </a:r>
          </a:p>
          <a:p>
            <a:pPr lvl="0" algn="ctr">
              <a:defRPr/>
            </a:pPr>
            <a:r>
              <a:rPr lang="en-CA" sz="2000" dirty="0">
                <a:solidFill>
                  <a:prstClr val="white"/>
                </a:solidFill>
                <a:latin typeface="Segoe UI Light (Headings)"/>
              </a:rPr>
              <a:t>Mechanisms For Specifying And Describing The Format Of Internet Message Bodies</a:t>
            </a:r>
            <a:endParaRPr lang="fr-FR" sz="36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07677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39757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13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43718"/>
              </p:ext>
            </p:extLst>
          </p:nvPr>
        </p:nvGraphicFramePr>
        <p:xfrm>
          <a:off x="0" y="23241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222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0893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9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75206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82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2406"/>
              </p:ext>
            </p:extLst>
          </p:nvPr>
        </p:nvGraphicFramePr>
        <p:xfrm>
          <a:off x="0" y="2324100"/>
          <a:ext cx="12198032" cy="3000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17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03665"/>
              </p:ext>
            </p:extLst>
          </p:nvPr>
        </p:nvGraphicFramePr>
        <p:xfrm>
          <a:off x="0" y="2324100"/>
          <a:ext cx="12198032" cy="3427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243,680,329,290,238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66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54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base-64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400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05057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1037145"/>
            <a:ext cx="7480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sym typeface="Wingdings" panose="05000000000000000000" pitchFamily="2" charset="2"/>
              </a:rPr>
              <a:t>AAAB</a:t>
            </a:r>
            <a:endParaRPr lang="en-US" sz="3600" dirty="0"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53767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61B309-1E5D-46F5-80D9-39B092C74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34413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B64440E-3333-46E4-958C-8A7A3982351B}"/>
              </a:ext>
            </a:extLst>
          </p:cNvPr>
          <p:cNvSpPr/>
          <p:nvPr/>
        </p:nvSpPr>
        <p:spPr>
          <a:xfrm>
            <a:off x="0" y="1037145"/>
            <a:ext cx="7480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sym typeface="Wingdings" panose="05000000000000000000" pitchFamily="2" charset="2"/>
              </a:rPr>
              <a:t>AAAB</a:t>
            </a:r>
            <a:endParaRPr lang="en-US" sz="3600" dirty="0">
              <a:highlight>
                <a:srgbClr val="FFFF00"/>
              </a:highlight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52360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893330"/>
              </p:ext>
            </p:extLst>
          </p:nvPr>
        </p:nvGraphicFramePr>
        <p:xfrm>
          <a:off x="0" y="1840089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/>
              <p:nvPr/>
            </p:nvSpPr>
            <p:spPr>
              <a:xfrm>
                <a:off x="10643360" y="4400409"/>
                <a:ext cx="16367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360" y="4400409"/>
                <a:ext cx="163673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265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39B00C5-284A-41AB-BFC8-1D43F270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18347"/>
              </p:ext>
            </p:extLst>
          </p:nvPr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66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Radix-r number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6D380E-682F-4660-8145-14827C1A4DEE}"/>
              </a:ext>
            </a:extLst>
          </p:cNvPr>
          <p:cNvSpPr/>
          <p:nvPr/>
        </p:nvSpPr>
        <p:spPr>
          <a:xfrm>
            <a:off x="7609265" y="3539116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Base-r Number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26BE3-4253-4182-AA58-110B3E2C9C66}"/>
              </a:ext>
            </a:extLst>
          </p:cNvPr>
          <p:cNvSpPr/>
          <p:nvPr/>
        </p:nvSpPr>
        <p:spPr>
          <a:xfrm>
            <a:off x="-19" y="4564598"/>
            <a:ext cx="12192000" cy="369332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Hossein’s number system is not a Radix-r number system</a:t>
            </a:r>
            <a:r>
              <a:rPr lang="en-CA" dirty="0">
                <a:solidFill>
                  <a:srgbClr val="FF0000"/>
                </a:solidFill>
                <a:latin typeface="Segoe UI Light (Headings)"/>
              </a:rPr>
              <a:t>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5968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1873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endParaRPr lang="pt-BR" sz="3600" dirty="0">
              <a:highlight>
                <a:srgbClr val="00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0 ≤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i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 ≤ r - 1 </a:t>
            </a:r>
            <a:endParaRPr lang="nn-NO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25978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2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		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(0)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		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= 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(r</a:t>
            </a:r>
            <a:r>
              <a:rPr lang="pt-BR" sz="3600" baseline="30000" dirty="0">
                <a:highlight>
                  <a:srgbClr val="00FF00"/>
                </a:highlight>
                <a:latin typeface="Segoe UI Light (Headings)"/>
              </a:rPr>
              <a:t>n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-1)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		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1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(1)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10</a:t>
            </a:r>
            <a:endParaRPr lang="en-US" sz="3600" baseline="-25000" dirty="0">
              <a:highlight>
                <a:srgbClr val="FF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</p:txBody>
      </p:sp>
    </p:spTree>
    <p:extLst>
      <p:ext uri="{BB962C8B-B14F-4D97-AF65-F5344CB8AC3E}">
        <p14:creationId xmlns:p14="http://schemas.microsoft.com/office/powerpoint/2010/main" val="1729324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4557394-DE3A-4650-B8D4-4CAA514EF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22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(10.?)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= (4.5)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10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2850B3-A965-4E3C-8D12-95A25AE23946}"/>
              </a:ext>
            </a:extLst>
          </p:cNvPr>
          <p:cNvSpPr/>
          <p:nvPr/>
        </p:nvSpPr>
        <p:spPr>
          <a:xfrm>
            <a:off x="3309780" y="2690057"/>
            <a:ext cx="619521" cy="1477886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1E472-55EC-4AA3-AE47-3ED70C0EABFF}"/>
              </a:ext>
            </a:extLst>
          </p:cNvPr>
          <p:cNvSpPr/>
          <p:nvPr/>
        </p:nvSpPr>
        <p:spPr>
          <a:xfrm>
            <a:off x="3929302" y="2690057"/>
            <a:ext cx="626503" cy="1477886"/>
          </a:xfrm>
          <a:prstGeom prst="rect">
            <a:avLst/>
          </a:prstGeom>
          <a:solidFill>
            <a:srgbClr val="1B09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5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43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2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1D3DE8-FC35-4A95-A536-D9D8BEA26B91}"/>
              </a:ext>
            </a:extLst>
          </p:cNvPr>
          <p:cNvSpPr/>
          <p:nvPr/>
        </p:nvSpPr>
        <p:spPr>
          <a:xfrm>
            <a:off x="5349929" y="5688449"/>
            <a:ext cx="1492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 Earth</a:t>
            </a:r>
            <a:endParaRPr lang="en-US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86246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.</a:t>
            </a:r>
            <a:r>
              <a:rPr lang="en-US" sz="3600" dirty="0">
                <a:latin typeface="Segoe UI Light (Headings)"/>
              </a:rPr>
              <a:t>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B88C9B-9EBF-4443-8524-498D466826C5}"/>
              </a:ext>
            </a:extLst>
          </p:cNvPr>
          <p:cNvCxnSpPr>
            <a:cxnSpLocks/>
          </p:cNvCxnSpPr>
          <p:nvPr/>
        </p:nvCxnSpPr>
        <p:spPr>
          <a:xfrm flipH="1">
            <a:off x="9893300" y="4136884"/>
            <a:ext cx="317500" cy="16625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4E8D512-407C-4CE8-AD43-4F322CDF7C3F}"/>
              </a:ext>
            </a:extLst>
          </p:cNvPr>
          <p:cNvSpPr/>
          <p:nvPr/>
        </p:nvSpPr>
        <p:spPr>
          <a:xfrm>
            <a:off x="8339798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Segoe UI Light (Headings)"/>
              </a:rPr>
              <a:t>Fraction 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3339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1/4 Earth = 2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027664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1/4 Earth = 3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29141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622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1/4 Earth = 4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24934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67766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5404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8851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7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More precision</a:t>
            </a:r>
          </a:p>
        </p:txBody>
      </p:sp>
    </p:spTree>
    <p:extLst>
      <p:ext uri="{BB962C8B-B14F-4D97-AF65-F5344CB8AC3E}">
        <p14:creationId xmlns:p14="http://schemas.microsoft.com/office/powerpoint/2010/main" val="1315659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15714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61166" y="5688449"/>
            <a:ext cx="11081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(1/4)/4 Earth = 1/16 Earth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5773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70638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Not Valid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37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834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1/16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24629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1/16 = 2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03883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1/16 = 3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67586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702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1/16 = 4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68204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80590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21)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1133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2757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90488">
                  <a:extLst>
                    <a:ext uri="{9D8B030D-6E8A-4147-A177-3AD203B41FA5}">
                      <a16:colId xmlns:a16="http://schemas.microsoft.com/office/drawing/2014/main" val="4191478703"/>
                    </a:ext>
                  </a:extLst>
                </a:gridCol>
                <a:gridCol w="85725">
                  <a:extLst>
                    <a:ext uri="{9D8B030D-6E8A-4147-A177-3AD203B41FA5}">
                      <a16:colId xmlns:a16="http://schemas.microsoft.com/office/drawing/2014/main" val="1118986000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638822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733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6A8E17-57C3-4153-8372-9DB326151089}"/>
              </a:ext>
            </a:extLst>
          </p:cNvPr>
          <p:cNvCxnSpPr>
            <a:cxnSpLocks/>
          </p:cNvCxnSpPr>
          <p:nvPr/>
        </p:nvCxnSpPr>
        <p:spPr>
          <a:xfrm flipH="1" flipV="1">
            <a:off x="3898442" y="4090826"/>
            <a:ext cx="188380" cy="86217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253FDC-0681-490D-B5AA-5920F0E048A1}"/>
              </a:ext>
            </a:extLst>
          </p:cNvPr>
          <p:cNvSpPr/>
          <p:nvPr/>
        </p:nvSpPr>
        <p:spPr>
          <a:xfrm>
            <a:off x="3792180" y="4915037"/>
            <a:ext cx="92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1/16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9299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23620"/>
              </p:ext>
            </p:extLst>
          </p:nvPr>
        </p:nvGraphicFramePr>
        <p:xfrm>
          <a:off x="475116" y="2336801"/>
          <a:ext cx="11241767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3148466" y="-12255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2370868" y="7505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154044" y="770405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8770483" y="-6095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D0A57-3EB9-435A-8D6D-1659A9D6341B}"/>
              </a:ext>
            </a:extLst>
          </p:cNvPr>
          <p:cNvSpPr txBox="1"/>
          <p:nvPr/>
        </p:nvSpPr>
        <p:spPr>
          <a:xfrm>
            <a:off x="6532769" y="2326670"/>
            <a:ext cx="305293" cy="11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egoe UI Light (Headings)"/>
                <a:ea typeface="+mj-ea"/>
                <a:cs typeface="+mj-cs"/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5C9EB-9F18-48AF-AA5F-BA6B810813C3}"/>
              </a:ext>
            </a:extLst>
          </p:cNvPr>
          <p:cNvCxnSpPr>
            <a:cxnSpLocks/>
          </p:cNvCxnSpPr>
          <p:nvPr/>
        </p:nvCxnSpPr>
        <p:spPr>
          <a:xfrm flipH="1" flipV="1">
            <a:off x="6790520" y="3284222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CD2E49-4DD1-4AAC-92B5-8DD95F94BA89}"/>
              </a:ext>
            </a:extLst>
          </p:cNvPr>
          <p:cNvSpPr/>
          <p:nvPr/>
        </p:nvSpPr>
        <p:spPr>
          <a:xfrm>
            <a:off x="7412820" y="3906520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9B11A-2633-4C3D-A141-06052B1C212F}"/>
              </a:ext>
            </a:extLst>
          </p:cNvPr>
          <p:cNvSpPr txBox="1"/>
          <p:nvPr/>
        </p:nvSpPr>
        <p:spPr>
          <a:xfrm>
            <a:off x="349956" y="5410199"/>
            <a:ext cx="1148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We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Segoe UI Light (Headings)"/>
                <a:ea typeface="+mn-ea"/>
                <a:cs typeface="+mn-cs"/>
              </a:rPr>
              <a:t>don’t waste a position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for the fraction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Segoe UI Light (Headings)"/>
              </a:rPr>
              <a:t>It’s location is defined already.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03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46365"/>
              </p:ext>
            </p:extLst>
          </p:nvPr>
        </p:nvGraphicFramePr>
        <p:xfrm>
          <a:off x="0" y="2324101"/>
          <a:ext cx="12191997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50504658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4181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2673350" y="-12382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18957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3814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9245600" y="-6222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87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013032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4013032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7461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1814054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1814054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423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31074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31074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4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binary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27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91202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812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6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  = (0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 </a:t>
            </a:r>
            <a:r>
              <a:rPr lang="pt-BR" sz="3600" dirty="0">
                <a:latin typeface="Segoe UI Light (Headings)"/>
              </a:rPr>
              <a:t>= (r</a:t>
            </a:r>
            <a:r>
              <a:rPr lang="pt-BR" sz="3600" baseline="30000" dirty="0">
                <a:latin typeface="Segoe UI Light (Headings)"/>
              </a:rPr>
              <a:t>n</a:t>
            </a:r>
            <a:r>
              <a:rPr lang="pt-BR" sz="3600" dirty="0">
                <a:latin typeface="Segoe UI Light (Headings)"/>
              </a:rPr>
              <a:t>-1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b="1" dirty="0">
                <a:highlight>
                  <a:srgbClr val="00FF00"/>
                </a:highlight>
                <a:latin typeface="Segoe UI Light (Headings)"/>
                <a:cs typeface="Aharoni" panose="02010803020104030203" pitchFamily="2" charset="-79"/>
              </a:rPr>
              <a:t>? 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1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m 	= number of digits in fraction part of N</a:t>
            </a:r>
          </a:p>
          <a:p>
            <a:endParaRPr lang="en-CA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941CF0-20B2-4A4B-AC26-40F029C16F87}"/>
              </a:ext>
            </a:extLst>
          </p:cNvPr>
          <p:cNvCxnSpPr>
            <a:cxnSpLocks/>
          </p:cNvCxnSpPr>
          <p:nvPr/>
        </p:nvCxnSpPr>
        <p:spPr>
          <a:xfrm flipV="1">
            <a:off x="10371404" y="3327400"/>
            <a:ext cx="741096" cy="101600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FF03123-A3E2-41AC-B880-706BC90EE14A}"/>
              </a:ext>
            </a:extLst>
          </p:cNvPr>
          <p:cNvSpPr/>
          <p:nvPr/>
        </p:nvSpPr>
        <p:spPr>
          <a:xfrm>
            <a:off x="7264400" y="4343400"/>
            <a:ext cx="4388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Segoe UI Light (Headings)"/>
              </a:rPr>
              <a:t>Lecture Assignment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055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98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B588AAA-8394-4929-807A-6025F411A49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7570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max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81E1583-2567-4756-B40E-D8D24982A55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50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(1111.111)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= (15.875)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984640C-A39A-4278-968E-A70F796C0B0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038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CD06A11C-DD5C-4C9A-B729-6F3EFA8F479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776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No! The numbers in this system increments by 0.125 unit.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4545E82-9970-402A-B001-1631F7D2CDA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4957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72D822E-491A-4463-863E-DF852354599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79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2CBA35B-52FB-411B-89AD-2BE641086BF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7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11249</Words>
  <Application>Microsoft Office PowerPoint</Application>
  <PresentationFormat>Widescreen</PresentationFormat>
  <Paragraphs>5733</Paragraphs>
  <Slides>176</Slides>
  <Notes>146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4" baseType="lpstr">
      <vt:lpstr>Aharoni</vt:lpstr>
      <vt:lpstr>Arial</vt:lpstr>
      <vt:lpstr>Calibri</vt:lpstr>
      <vt:lpstr>Calibri Light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Computer Science; University of Windsor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System I Winter 2021 Computer Architecture I Digital Design</dc:title>
  <dc:subject>Computer Architecture I Digital Design</dc:subject>
  <dc:creator>Hossein Fani;hfani@uwindsor.ca</dc:creator>
  <cp:keywords>Number System I; Winter 2021; Computer Architecture I Digital Design</cp:keywords>
  <dc:description>Hossein Fani;hfani@uwindsor.ca</dc:description>
  <cp:lastModifiedBy>Hossein Fani</cp:lastModifiedBy>
  <cp:revision>105</cp:revision>
  <dcterms:created xsi:type="dcterms:W3CDTF">2020-09-10T15:33:51Z</dcterms:created>
  <dcterms:modified xsi:type="dcterms:W3CDTF">2021-01-14T17:04:39Z</dcterms:modified>
</cp:coreProperties>
</file>